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84" r:id="rId6"/>
    <p:sldId id="260" r:id="rId7"/>
    <p:sldId id="261" r:id="rId8"/>
    <p:sldId id="299" r:id="rId9"/>
    <p:sldId id="262" r:id="rId10"/>
    <p:sldId id="263" r:id="rId11"/>
    <p:sldId id="264" r:id="rId12"/>
    <p:sldId id="265" r:id="rId13"/>
    <p:sldId id="266" r:id="rId14"/>
    <p:sldId id="267" r:id="rId15"/>
    <p:sldId id="276" r:id="rId16"/>
    <p:sldId id="277" r:id="rId17"/>
    <p:sldId id="285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7" r:id="rId26"/>
    <p:sldId id="294" r:id="rId27"/>
    <p:sldId id="295" r:id="rId28"/>
    <p:sldId id="296" r:id="rId29"/>
    <p:sldId id="286" r:id="rId30"/>
    <p:sldId id="297" r:id="rId31"/>
    <p:sldId id="310" r:id="rId32"/>
    <p:sldId id="309" r:id="rId33"/>
    <p:sldId id="312" r:id="rId34"/>
    <p:sldId id="298" r:id="rId35"/>
    <p:sldId id="307" r:id="rId36"/>
    <p:sldId id="27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9CD5C2"/>
    <a:srgbClr val="333F50"/>
    <a:srgbClr val="69BFA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-51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529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7862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1113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360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6108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9602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982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379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3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8907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728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A09B-45EA-4174-B1F1-ED0988C1091C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2A763-9683-408F-8268-0EA7D59C72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9247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aocanyi1997/NodeProjectFina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4848301" y="2967611"/>
            <a:ext cx="2531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알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6000" dirty="0" smtClean="0">
                <a:solidFill>
                  <a:srgbClr val="9CD5C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콜</a:t>
            </a:r>
            <a:r>
              <a:rPr lang="en-US" altLang="ko-KR" sz="6000" dirty="0" smtClean="0">
                <a:solidFill>
                  <a:srgbClr val="9CD5C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  <a:endParaRPr lang="ko-KR" altLang="en-US" sz="6000" dirty="0">
              <a:solidFill>
                <a:srgbClr val="19191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6500424" y="6319323"/>
            <a:ext cx="31538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이종욱</a:t>
            </a:r>
            <a:r>
              <a:rPr lang="en-US" altLang="ko-KR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박찬익</a:t>
            </a:r>
            <a:r>
              <a:rPr lang="en-US" altLang="ko-KR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700" dirty="0" err="1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권현서</a:t>
            </a:r>
            <a:r>
              <a:rPr lang="en-US" altLang="ko-KR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김영현</a:t>
            </a:r>
            <a:endParaRPr lang="ko-KR" altLang="en-US" sz="1700" dirty="0">
              <a:solidFill>
                <a:srgbClr val="19191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9435841" y="6319322"/>
            <a:ext cx="27561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2022.12.02 ~ 2022.12.25</a:t>
            </a:r>
            <a:endParaRPr lang="ko-KR" altLang="en-US" sz="1700" dirty="0">
              <a:solidFill>
                <a:srgbClr val="19191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1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전개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기능 전개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Google Shape;81;p17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903039" y="1349991"/>
            <a:ext cx="10342649" cy="520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1741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전개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전개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Google Shape;80;p17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955307" y="1292693"/>
            <a:ext cx="8281385" cy="4685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0564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설계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색상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Color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solidFill>
            <a:srgbClr val="9CD5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E8874B7F-452F-48C4-8D26-E69D9A321DB7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solidFill>
            <a:srgbClr val="19191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F0F6BE0A-7CB6-4E53-A665-146D06008F4C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91919">
                <a:alpha val="73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615CE6-4E5E-4217-9F33-703A0F3CD58E}"/>
              </a:ext>
            </a:extLst>
          </p:cNvPr>
          <p:cNvSpPr txBox="1"/>
          <p:nvPr/>
        </p:nvSpPr>
        <p:spPr>
          <a:xfrm>
            <a:off x="1940475" y="5232488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Main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7E7EE1-00CC-4B91-AD3D-D35938B87A0E}"/>
              </a:ext>
            </a:extLst>
          </p:cNvPr>
          <p:cNvSpPr txBox="1"/>
          <p:nvPr/>
        </p:nvSpPr>
        <p:spPr>
          <a:xfrm>
            <a:off x="5622155" y="5232488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3B8338-97EB-4BE3-89D2-6E9785BE2CAB}"/>
              </a:ext>
            </a:extLst>
          </p:cNvPr>
          <p:cNvSpPr txBox="1"/>
          <p:nvPr/>
        </p:nvSpPr>
        <p:spPr>
          <a:xfrm>
            <a:off x="9273448" y="5232488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615CE6-4E5E-4217-9F33-703A0F3CD58E}"/>
              </a:ext>
            </a:extLst>
          </p:cNvPr>
          <p:cNvSpPr txBox="1"/>
          <p:nvPr/>
        </p:nvSpPr>
        <p:spPr>
          <a:xfrm>
            <a:off x="1784328" y="5694153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Jade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#9cd5c2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7E7EE1-00CC-4B91-AD3D-D35938B87A0E}"/>
              </a:ext>
            </a:extLst>
          </p:cNvPr>
          <p:cNvSpPr txBox="1"/>
          <p:nvPr/>
        </p:nvSpPr>
        <p:spPr>
          <a:xfrm>
            <a:off x="5495662" y="5694153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Black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#191919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53B8338-97EB-4BE3-89D2-6E9785BE2CAB}"/>
              </a:ext>
            </a:extLst>
          </p:cNvPr>
          <p:cNvSpPr txBox="1"/>
          <p:nvPr/>
        </p:nvSpPr>
        <p:spPr>
          <a:xfrm>
            <a:off x="9306231" y="5694153"/>
            <a:ext cx="887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White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ffffff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설계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94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폰트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Font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050" name="Picture 2" descr="noto sans korean (본고딕) : 네이버 블로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1072993"/>
            <a:ext cx="6191250" cy="476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084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설계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페이지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5806" y="1072993"/>
            <a:ext cx="10304188" cy="53783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88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DB </a:t>
            </a:r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498348" y="34760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8" y="914880"/>
            <a:ext cx="9454490" cy="55742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0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일정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84296" y="34760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마일 스톤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296" y="1072993"/>
            <a:ext cx="8324389" cy="51924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21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61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Main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rcRect b="47893"/>
          <a:stretch/>
        </p:blipFill>
        <p:spPr>
          <a:xfrm>
            <a:off x="220979" y="1209676"/>
            <a:ext cx="5818532" cy="46251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/>
          <a:srcRect t="47981" b="-88"/>
          <a:stretch/>
        </p:blipFill>
        <p:spPr>
          <a:xfrm>
            <a:off x="6174104" y="1209675"/>
            <a:ext cx="5818532" cy="46251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20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D7F005D-1301-D6A9-544D-6DE9520B34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3999"/>
          <a:stretch/>
        </p:blipFill>
        <p:spPr>
          <a:xfrm>
            <a:off x="921953" y="2221402"/>
            <a:ext cx="2943547" cy="2016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194FB02-EC87-0998-7D3F-D92DF04301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0821"/>
          <a:stretch/>
        </p:blipFill>
        <p:spPr>
          <a:xfrm>
            <a:off x="4880476" y="1538229"/>
            <a:ext cx="2234700" cy="2699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490BB31-849B-C029-018E-0AA60C0043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3043" y="1686653"/>
            <a:ext cx="2199332" cy="2532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756F1C5-C4C8-1D27-1B36-E75118787B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68" y="5354798"/>
            <a:ext cx="5831632" cy="78277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06890" y="5561517"/>
            <a:ext cx="40639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Mysql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user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테이블에 성공적으로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입력완료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7327" y="4415624"/>
            <a:ext cx="2198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페이지 클릭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29518" y="4415624"/>
            <a:ext cx="3001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정보를 입력하고 회원가입 클릭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1" y="4414620"/>
            <a:ext cx="2815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성공할 경우 로그인페이지 이동 팝업 출력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247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회원가입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Signup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29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3270" y="4801934"/>
            <a:ext cx="2505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 가입이 되어있는 아이디일 경우 가입 불가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02066" y="4801934"/>
            <a:ext cx="2542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@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포함되어 있지 않을 경우 가입 불가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79102" y="4801934"/>
            <a:ext cx="2648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할 경우 입력하지 않은 행이 있을 경우 가입 불가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50C5D18-AD40-2BEB-F41A-C9D18D6713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92" y="1862881"/>
            <a:ext cx="2286238" cy="2709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82EEA52-B328-2E93-B59C-61B1F3857C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5097" y="1862881"/>
            <a:ext cx="2216720" cy="27093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C9C9CEF-6AB6-A3D1-3F68-CDEE2E38F2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80001" y="1810647"/>
            <a:ext cx="2263949" cy="27661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77E89EF-CE08-A696-5B25-2219DCAEF5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7788" y="1810647"/>
            <a:ext cx="2293566" cy="27615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95617" y="4801934"/>
            <a:ext cx="2632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비밀번호와 비밀번호 확인 부분이 매칭이 안될 경우 가입 불가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247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회원가입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Signup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626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9936899" cy="0"/>
          </a:xfrm>
          <a:prstGeom prst="line">
            <a:avLst/>
          </a:prstGeom>
          <a:ln>
            <a:solidFill>
              <a:srgbClr val="9CD5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205619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22400" y="308493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411367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22400" y="514241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1954885" y="2271642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 소개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1950109" y="330692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소개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1945333" y="434219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개요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40557" y="5377476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전개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6470692" y="2058112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6470692" y="3086852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7003177" y="2273555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r>
              <a:rPr lang="en-US" altLang="ko-KR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DB </a:t>
            </a:r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설계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6998401" y="330883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일정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6470692" y="4130981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6998401" y="435296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r>
              <a:rPr lang="en-US" altLang="ko-KR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DB </a:t>
            </a:r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6471703" y="5142419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6999412" y="536440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완성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17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284" y="4855239"/>
            <a:ext cx="3702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 및 비밀번호 입력 및 로그인 클릭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25292" y="4861257"/>
            <a:ext cx="34444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성공 시 팝업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홈페이지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20581" y="4861257"/>
            <a:ext cx="2632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세션 아이디 생성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2186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Login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81FCA42-9E85-1F1F-F1C9-37420277AD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284" y="2175221"/>
            <a:ext cx="3702748" cy="24162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700DC04-565D-0DB1-EB33-5565BD3F1F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1979" y="2220296"/>
            <a:ext cx="2191081" cy="23712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10562C29-1CDB-011A-4C89-7BF59C52E8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0581" y="3072970"/>
            <a:ext cx="3183842" cy="15185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19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0916" y="5089278"/>
            <a:ext cx="3374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입력한 아이디가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없거나 잘못 입력할 경우 팝업 출력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91809" y="5089278"/>
            <a:ext cx="4883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비밀번호가 공백이거나 잘못 입력한 경우 팝업 출력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BADF63B-78EA-206C-4ED0-598C2DCA07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2172" y="2174335"/>
            <a:ext cx="2391234" cy="27493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FC87426-3BA8-8044-97B6-C4A7DD9370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1809" y="2174335"/>
            <a:ext cx="2340638" cy="2582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607F9DB1-1571-80AD-9884-2CD8EBBE316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7944" y="2159984"/>
            <a:ext cx="2340638" cy="25967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2186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Login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95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066" y="3409291"/>
            <a:ext cx="5472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하지 않은 상태에서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클릭할 경우 팝업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57366" y="3409291"/>
            <a:ext cx="2294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세션 상태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undefined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29B6734-93E3-25A0-202E-5E5E34EBAC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066" y="2295272"/>
            <a:ext cx="5472448" cy="937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9333C56-8E98-E39D-586D-B270DC2415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7366" y="1454755"/>
            <a:ext cx="2605252" cy="17779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12D43A9-2947-C63A-8A9B-46E1E6592D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0470" y="901602"/>
            <a:ext cx="2320277" cy="23311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43EC54E-DC39-30FB-A7A2-FF8BEA4B182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067" y="4981709"/>
            <a:ext cx="5646534" cy="9374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D59B2F9-713C-FFB8-B6F1-B3A8841936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9141" y="4258266"/>
            <a:ext cx="5884158" cy="172195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350470" y="3409291"/>
            <a:ext cx="2366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성공 시 세션 아이디 생성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3270" y="6226440"/>
            <a:ext cx="38667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클릭 시 접근 가능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57366" y="6226440"/>
            <a:ext cx="38667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 페이지 접근 완료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793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My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78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066" y="3259723"/>
            <a:ext cx="5472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로그아웃 클릭 시 홈페이지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60199" y="3259723"/>
            <a:ext cx="2294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세션 삭제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70321" y="5505248"/>
            <a:ext cx="38667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클릭 시 접근 불가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8307DDE-88A6-D68A-5CD8-4E6C5D4218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3270" y="2346440"/>
            <a:ext cx="5796136" cy="8188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F0356F53-EEA5-E086-DB05-4C7DC2DEDB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0199" y="941034"/>
            <a:ext cx="3773413" cy="22242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ED5F965B-8050-1488-97F5-F0B28D7A9B5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7207" y="4286083"/>
            <a:ext cx="7737585" cy="11405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793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My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9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3270" y="4722998"/>
            <a:ext cx="547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마이페이지에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접근할 경우 로그인 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user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정보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댓글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찜한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곳의 데이터를 가져옴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4983" y="4722998"/>
            <a:ext cx="144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 정보 출력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793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 페이지 </a:t>
            </a:r>
            <a:r>
              <a:rPr lang="en-US" altLang="ko-KR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My page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79154" y="4846108"/>
            <a:ext cx="38667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내가 쓴 리뷰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댓글들에 대한 정보 가져옴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1628C23-A032-3051-15C5-2E0B1FF8FA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226" y="2947130"/>
            <a:ext cx="4721886" cy="16561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8A22AF2-5DD1-B2CC-F729-294D86C893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2646932"/>
            <a:ext cx="1925766" cy="19563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DBC904D-8225-3209-AD6E-B0C991F0A3E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7006" y="1174314"/>
            <a:ext cx="2231077" cy="342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9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3194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Upload Review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800" y="932379"/>
            <a:ext cx="9658400" cy="57900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90975" y="1638300"/>
            <a:ext cx="847725" cy="2762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08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3194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Upload Review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670" y="5722104"/>
            <a:ext cx="540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주소검색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버튼 누르면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모달창을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띄움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입력한 상호명을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list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라우터에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params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넘기고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 지도 검색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사용함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48425" y="5722104"/>
            <a:ext cx="5172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검색된 데이터 중에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저장할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address_name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phone(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전화번호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place_name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상호명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place_url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 지도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x(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y(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 사용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1583" y="1443916"/>
            <a:ext cx="5174246" cy="381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842" y="969885"/>
            <a:ext cx="5699325" cy="453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501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3194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Upload Review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6740" y="5627878"/>
            <a:ext cx="5459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다중 선택 가능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선택하고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여러장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가능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가능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넣고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글 작성해서 등록 버튼 클릭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889" y="5627878"/>
            <a:ext cx="5681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중 이름과 주소만 화면에 보이게 하고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map()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함수를 사용하여 리스트를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 버튼을 누르면 선택된 상호명과 주소를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리뷰등록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페이지에 보이게 함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903" y="919671"/>
            <a:ext cx="5491243" cy="424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905" y="822727"/>
            <a:ext cx="5747583" cy="43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68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3194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Upload Review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63030" y="5773020"/>
            <a:ext cx="80659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shop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테이블과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shop_category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shop_img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테이블로 각각 들어감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3565" y="1870659"/>
            <a:ext cx="8847615" cy="147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148" y="1898482"/>
            <a:ext cx="2124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3750" y="4062459"/>
            <a:ext cx="4102269" cy="104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578354" y="13849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&lt;shop&gt;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6947" y="1411549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shop_category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59946" y="359545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shop_img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492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11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Map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0035" y="6325095"/>
            <a:ext cx="6328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넣은 술집을 위도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경도를 사용하여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반복문을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돌려 지도에 핀을 꽂음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5425" y="2981324"/>
            <a:ext cx="790575" cy="7905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946150"/>
            <a:ext cx="1006475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211191" y="363986"/>
            <a:ext cx="481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 버튼 클릭 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전체 데이터 보여줌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16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 소개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 소개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자유형: 도형 9">
            <a:extLst>
              <a:ext uri="{FF2B5EF4-FFF2-40B4-BE49-F238E27FC236}">
                <a16:creationId xmlns="" xmlns:a16="http://schemas.microsoft.com/office/drawing/2014/main" id="{568A0D2C-D447-403E-8C2C-0BC130520CC0}"/>
              </a:ext>
            </a:extLst>
          </p:cNvPr>
          <p:cNvSpPr/>
          <p:nvPr/>
        </p:nvSpPr>
        <p:spPr>
          <a:xfrm>
            <a:off x="1450262" y="1629103"/>
            <a:ext cx="3057356" cy="4217099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solidFill>
            <a:srgbClr val="9CD5C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자유형: 도형 10">
            <a:extLst>
              <a:ext uri="{FF2B5EF4-FFF2-40B4-BE49-F238E27FC236}">
                <a16:creationId xmlns="" xmlns:a16="http://schemas.microsoft.com/office/drawing/2014/main" id="{19F38D80-4CCC-4D43-B4E6-7E851AF5B9D5}"/>
              </a:ext>
            </a:extLst>
          </p:cNvPr>
          <p:cNvSpPr/>
          <p:nvPr/>
        </p:nvSpPr>
        <p:spPr>
          <a:xfrm>
            <a:off x="3592252" y="1629103"/>
            <a:ext cx="3057356" cy="4217099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6CC0A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자유형: 도형 11">
            <a:extLst>
              <a:ext uri="{FF2B5EF4-FFF2-40B4-BE49-F238E27FC236}">
                <a16:creationId xmlns="" xmlns:a16="http://schemas.microsoft.com/office/drawing/2014/main" id="{D5A34A4A-39DC-45FD-87C6-016EBB7179C3}"/>
              </a:ext>
            </a:extLst>
          </p:cNvPr>
          <p:cNvSpPr/>
          <p:nvPr/>
        </p:nvSpPr>
        <p:spPr>
          <a:xfrm>
            <a:off x="5831523" y="1629103"/>
            <a:ext cx="3057356" cy="4217099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50B49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7BBD859E-F6C0-4659-AE74-B0BD74CF4EE0}"/>
              </a:ext>
            </a:extLst>
          </p:cNvPr>
          <p:cNvSpPr/>
          <p:nvPr/>
        </p:nvSpPr>
        <p:spPr>
          <a:xfrm>
            <a:off x="8061366" y="1629103"/>
            <a:ext cx="3057356" cy="4217099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39876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F17E33-6B7E-42FF-8D28-9730918428E2}"/>
              </a:ext>
            </a:extLst>
          </p:cNvPr>
          <p:cNvSpPr txBox="1"/>
          <p:nvPr/>
        </p:nvSpPr>
        <p:spPr>
          <a:xfrm>
            <a:off x="1765641" y="205999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이종욱</a:t>
            </a:r>
            <a:r>
              <a:rPr lang="en-US" altLang="ko-KR" sz="24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(PM)</a:t>
            </a:r>
            <a:endParaRPr lang="ko-KR" altLang="en-US" sz="24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D08A49C-9671-4234-AE4B-6A0AB30F77FA}"/>
              </a:ext>
            </a:extLst>
          </p:cNvPr>
          <p:cNvSpPr txBox="1"/>
          <p:nvPr/>
        </p:nvSpPr>
        <p:spPr>
          <a:xfrm>
            <a:off x="4563228" y="2059990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박찬익</a:t>
            </a:r>
            <a:endParaRPr lang="ko-KR" altLang="en-US" sz="24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3D7FC83-2E56-4BA6-94AB-125730DBD73B}"/>
              </a:ext>
            </a:extLst>
          </p:cNvPr>
          <p:cNvSpPr txBox="1"/>
          <p:nvPr/>
        </p:nvSpPr>
        <p:spPr>
          <a:xfrm>
            <a:off x="6808211" y="2059990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김영현</a:t>
            </a:r>
            <a:endParaRPr lang="ko-KR" altLang="en-US" sz="24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A42207-1B4F-49D9-B859-CED61173CC7A}"/>
              </a:ext>
            </a:extLst>
          </p:cNvPr>
          <p:cNvSpPr txBox="1"/>
          <p:nvPr/>
        </p:nvSpPr>
        <p:spPr>
          <a:xfrm>
            <a:off x="9059028" y="2059990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권현서</a:t>
            </a:r>
            <a:endParaRPr lang="ko-KR" altLang="en-US" sz="24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5D5B45D-7F16-4698-9000-7263918988A4}"/>
              </a:ext>
            </a:extLst>
          </p:cNvPr>
          <p:cNvSpPr txBox="1"/>
          <p:nvPr/>
        </p:nvSpPr>
        <p:spPr>
          <a:xfrm>
            <a:off x="1450262" y="3502152"/>
            <a:ext cx="2591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 페이지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 페이지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출력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890145F-2089-402F-8F2C-1F44890822F7}"/>
              </a:ext>
            </a:extLst>
          </p:cNvPr>
          <p:cNvSpPr txBox="1"/>
          <p:nvPr/>
        </p:nvSpPr>
        <p:spPr>
          <a:xfrm>
            <a:off x="6030157" y="3502152"/>
            <a:ext cx="2591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검색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 작성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 출력</a:t>
            </a:r>
            <a:endParaRPr lang="ko-KR" altLang="en-US" sz="16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2969745-2649-45B8-9414-836536D673AB}"/>
              </a:ext>
            </a:extLst>
          </p:cNvPr>
          <p:cNvSpPr txBox="1"/>
          <p:nvPr/>
        </p:nvSpPr>
        <p:spPr>
          <a:xfrm>
            <a:off x="1975348" y="2959264"/>
            <a:ext cx="15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Front - End</a:t>
            </a:r>
            <a:endParaRPr lang="ko-KR" altLang="en-US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DF6BC3C-2C83-431A-9A28-A584D02F4B24}"/>
              </a:ext>
            </a:extLst>
          </p:cNvPr>
          <p:cNvSpPr txBox="1"/>
          <p:nvPr/>
        </p:nvSpPr>
        <p:spPr>
          <a:xfrm>
            <a:off x="4338858" y="2905707"/>
            <a:ext cx="15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 - End</a:t>
            </a:r>
            <a:endParaRPr lang="ko-KR" altLang="en-US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C774992-6C93-41FA-869F-0FAFF79678E1}"/>
              </a:ext>
            </a:extLst>
          </p:cNvPr>
          <p:cNvSpPr txBox="1"/>
          <p:nvPr/>
        </p:nvSpPr>
        <p:spPr>
          <a:xfrm>
            <a:off x="6555241" y="2959264"/>
            <a:ext cx="15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 - End</a:t>
            </a:r>
            <a:endParaRPr lang="ko-KR" altLang="en-US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90145F-2089-402F-8F2C-1F44890822F7}"/>
              </a:ext>
            </a:extLst>
          </p:cNvPr>
          <p:cNvSpPr txBox="1"/>
          <p:nvPr/>
        </p:nvSpPr>
        <p:spPr>
          <a:xfrm>
            <a:off x="8344688" y="3509871"/>
            <a:ext cx="2591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술집 주소 검색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등록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출력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검색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DB </a:t>
            </a:r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C774992-6C93-41FA-869F-0FAFF79678E1}"/>
              </a:ext>
            </a:extLst>
          </p:cNvPr>
          <p:cNvSpPr txBox="1"/>
          <p:nvPr/>
        </p:nvSpPr>
        <p:spPr>
          <a:xfrm>
            <a:off x="8869774" y="2959264"/>
            <a:ext cx="15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 - End</a:t>
            </a:r>
            <a:endParaRPr lang="ko-KR" altLang="en-US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5D5B45D-7F16-4698-9000-7263918988A4}"/>
              </a:ext>
            </a:extLst>
          </p:cNvPr>
          <p:cNvSpPr txBox="1"/>
          <p:nvPr/>
        </p:nvSpPr>
        <p:spPr>
          <a:xfrm>
            <a:off x="3780386" y="3448595"/>
            <a:ext cx="2591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회원가입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로그아웃</a:t>
            </a:r>
            <a:endParaRPr lang="en-US" altLang="ko-KR" sz="1600" dirty="0" smtClean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마이페이지</a:t>
            </a:r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출력</a:t>
            </a:r>
            <a:endParaRPr lang="ko-KR" altLang="en-US" sz="16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84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11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Map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196" y="1226691"/>
            <a:ext cx="104076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140170" y="337351"/>
            <a:ext cx="6306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카테고리로만 검색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맥주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카테고리가 맥주인 데이터만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select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해서 핀을 꽂음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99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11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Map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2314" y="257452"/>
            <a:ext cx="5750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키워드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로만 검색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강남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주소가 강남인 데이터만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select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해서 핀을 꽂음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666" y="1305263"/>
            <a:ext cx="10110464" cy="495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099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11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Map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2314" y="257452"/>
            <a:ext cx="6030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키워드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카테고리 둘 다 검색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맥주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주소가 강남이면서 카테고리가 맥주인 데이터만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select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해서 핀을 꽂음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716" y="1286409"/>
            <a:ext cx="979170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099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1911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Map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0170" y="426127"/>
            <a:ext cx="6144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검색에 해당하는 리뷰가 없으면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없다는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알림창을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띄움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/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1847" y="1185385"/>
            <a:ext cx="9514118" cy="490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099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2693914" y="347604"/>
            <a:ext cx="216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Review page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8144" y="1038164"/>
            <a:ext cx="5743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핀을 클릭하면 해당 술집의 리뷰페이지가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모달로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상호명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카테고리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추천자의 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 지도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맵으로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보기 버튼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가져와서 보여줌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410" y="1035205"/>
            <a:ext cx="5257800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189" y="2780890"/>
            <a:ext cx="4169956" cy="3566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29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완성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1852337" y="34760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 페이지 시현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3534" y="3105834"/>
            <a:ext cx="7004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Zoom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화면을 통해 시현하겠습니다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4376" y="3752165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코드는 </a:t>
            </a:r>
            <a:r>
              <a:rPr lang="ko-KR" altLang="en-US" dirty="0" err="1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찬익님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 err="1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/>
              </a:rPr>
              <a:t>Github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/>
              </a:rPr>
              <a:t> repository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통해 확인해 주세요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74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FB9CAB-D276-4075-A3DE-5B20825F536C}"/>
              </a:ext>
            </a:extLst>
          </p:cNvPr>
          <p:cNvSpPr txBox="1"/>
          <p:nvPr/>
        </p:nvSpPr>
        <p:spPr>
          <a:xfrm>
            <a:off x="5101176" y="3136612"/>
            <a:ext cx="198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  <a:r>
              <a:rPr lang="en-US" altLang="ko-KR" sz="3200" spc="-3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3200" spc="-3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32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 소개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기술 스택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ADA12BC-03C6-4D7E-96A8-4A7A87DF891B}"/>
              </a:ext>
            </a:extLst>
          </p:cNvPr>
          <p:cNvSpPr/>
          <p:nvPr/>
        </p:nvSpPr>
        <p:spPr>
          <a:xfrm>
            <a:off x="623154" y="2408069"/>
            <a:ext cx="3525520" cy="2294208"/>
          </a:xfrm>
          <a:prstGeom prst="rect">
            <a:avLst/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969745-2649-45B8-9414-836536D673AB}"/>
              </a:ext>
            </a:extLst>
          </p:cNvPr>
          <p:cNvSpPr txBox="1"/>
          <p:nvPr/>
        </p:nvSpPr>
        <p:spPr>
          <a:xfrm>
            <a:off x="1617498" y="2817395"/>
            <a:ext cx="1536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Front - End</a:t>
            </a:r>
            <a:endParaRPr lang="ko-KR" altLang="en-US" sz="20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CE68143-C3C5-4D45-B91A-75943CB37620}"/>
              </a:ext>
            </a:extLst>
          </p:cNvPr>
          <p:cNvSpPr/>
          <p:nvPr/>
        </p:nvSpPr>
        <p:spPr>
          <a:xfrm>
            <a:off x="4301074" y="2408069"/>
            <a:ext cx="3525520" cy="2294208"/>
          </a:xfrm>
          <a:prstGeom prst="rect">
            <a:avLst/>
          </a:prstGeom>
          <a:solidFill>
            <a:srgbClr val="69BFA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F6BC3C-2C83-431A-9A28-A584D02F4B24}"/>
              </a:ext>
            </a:extLst>
          </p:cNvPr>
          <p:cNvSpPr txBox="1"/>
          <p:nvPr/>
        </p:nvSpPr>
        <p:spPr>
          <a:xfrm>
            <a:off x="5334308" y="2820032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 - End</a:t>
            </a:r>
            <a:endParaRPr lang="ko-KR" altLang="en-US" sz="20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07BEC8-BC70-40CC-99C0-C8B2B6546DA8}"/>
              </a:ext>
            </a:extLst>
          </p:cNvPr>
          <p:cNvSpPr txBox="1"/>
          <p:nvPr/>
        </p:nvSpPr>
        <p:spPr>
          <a:xfrm>
            <a:off x="5355438" y="3452651"/>
            <a:ext cx="1416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Node.js</a:t>
            </a:r>
          </a:p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MySQL</a:t>
            </a:r>
            <a:endParaRPr lang="ko-KR" altLang="en-US" sz="16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6281D2-3BC8-4920-92EC-EFA5D0376397}"/>
              </a:ext>
            </a:extLst>
          </p:cNvPr>
          <p:cNvSpPr txBox="1"/>
          <p:nvPr/>
        </p:nvSpPr>
        <p:spPr>
          <a:xfrm>
            <a:off x="1540392" y="3389708"/>
            <a:ext cx="1691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HTML /  CSS</a:t>
            </a:r>
          </a:p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JavaScript</a:t>
            </a:r>
          </a:p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React</a:t>
            </a:r>
          </a:p>
          <a:p>
            <a:pPr algn="ctr"/>
            <a:r>
              <a:rPr lang="en-US" altLang="ko-KR" sz="1600" dirty="0" err="1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Css</a:t>
            </a:r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-in-JS</a:t>
            </a:r>
            <a:endParaRPr lang="ko-KR" altLang="en-US" sz="16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CE68143-C3C5-4D45-B91A-75943CB37620}"/>
              </a:ext>
            </a:extLst>
          </p:cNvPr>
          <p:cNvSpPr/>
          <p:nvPr/>
        </p:nvSpPr>
        <p:spPr>
          <a:xfrm>
            <a:off x="7981024" y="2408069"/>
            <a:ext cx="3525520" cy="2294208"/>
          </a:xfrm>
          <a:prstGeom prst="rect">
            <a:avLst/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DF6BC3C-2C83-431A-9A28-A584D02F4B24}"/>
              </a:ext>
            </a:extLst>
          </p:cNvPr>
          <p:cNvSpPr txBox="1"/>
          <p:nvPr/>
        </p:nvSpPr>
        <p:spPr>
          <a:xfrm>
            <a:off x="8669195" y="2817395"/>
            <a:ext cx="2149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Communication</a:t>
            </a:r>
            <a:endParaRPr lang="ko-KR" altLang="en-US" sz="20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F07BEC8-BC70-40CC-99C0-C8B2B6546DA8}"/>
              </a:ext>
            </a:extLst>
          </p:cNvPr>
          <p:cNvSpPr txBox="1"/>
          <p:nvPr/>
        </p:nvSpPr>
        <p:spPr>
          <a:xfrm>
            <a:off x="8669193" y="3399818"/>
            <a:ext cx="214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Notion</a:t>
            </a:r>
          </a:p>
          <a:p>
            <a:pPr algn="ctr"/>
            <a:r>
              <a:rPr lang="en-US" altLang="ko-KR" sz="1600" dirty="0" err="1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Github</a:t>
            </a:r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 못함</a:t>
            </a:r>
            <a:r>
              <a:rPr lang="en-US" altLang="ko-KR" sz="16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6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66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소개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페르소나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6" name="Picture 2" descr="미모티콘 - Twitter Search / Twitt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907" r="25954"/>
          <a:stretch/>
        </p:blipFill>
        <p:spPr bwMode="auto">
          <a:xfrm>
            <a:off x="7771557" y="3920968"/>
            <a:ext cx="2066926" cy="2543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맥북에서 미모티콘 사진 저장하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53" y="1043824"/>
            <a:ext cx="2409825" cy="2409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028592" y="1347185"/>
            <a:ext cx="4629757" cy="1737367"/>
          </a:xfrm>
          <a:prstGeom prst="wedgeRoundRectCallout">
            <a:avLst>
              <a:gd name="adj1" fmla="val -55912"/>
              <a:gd name="adj2" fmla="val -21211"/>
              <a:gd name="adj3" fmla="val 16667"/>
            </a:avLst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사각형 설명선 14"/>
          <p:cNvSpPr/>
          <p:nvPr/>
        </p:nvSpPr>
        <p:spPr>
          <a:xfrm rot="10800000" flipV="1">
            <a:off x="2504467" y="4323872"/>
            <a:ext cx="4629757" cy="1737367"/>
          </a:xfrm>
          <a:prstGeom prst="wedgeRoundRectCallout">
            <a:avLst>
              <a:gd name="adj1" fmla="val -56865"/>
              <a:gd name="adj2" fmla="val 21552"/>
              <a:gd name="adj3" fmla="val 16667"/>
            </a:avLst>
          </a:prstGeom>
          <a:solidFill>
            <a:srgbClr val="69B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5133975" y="1857375"/>
            <a:ext cx="4391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623832" y="4857750"/>
            <a:ext cx="4391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4450" y="146148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한검색</a:t>
            </a:r>
            <a:r>
              <a:rPr lang="en-US" altLang="ko-KR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24</a:t>
            </a:r>
            <a:r>
              <a:rPr lang="ko-KR" altLang="en-US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 </a:t>
            </a:r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975" y="1947084"/>
            <a:ext cx="439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지도에서 분위기 좋은 술집을 검색해 친구들과 방문했지만 글에 써있는 정보와 달랐어요</a:t>
            </a:r>
            <a:r>
              <a:rPr lang="en-US" altLang="ko-KR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832" y="5014967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이제 술을 먹을 수 있는 나이가 되었는데 어디로 가야할 지 모르겠어요</a:t>
            </a:r>
            <a:r>
              <a:rPr lang="en-US" altLang="ko-KR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6999" y="444940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최성인</a:t>
            </a:r>
            <a:r>
              <a:rPr lang="en-US" altLang="ko-KR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20</a:t>
            </a:r>
            <a:r>
              <a:rPr lang="ko-KR" altLang="en-US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 </a:t>
            </a:r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89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소개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소개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사각형: 둥근 모서리 8">
            <a:extLst>
              <a:ext uri="{FF2B5EF4-FFF2-40B4-BE49-F238E27FC236}">
                <a16:creationId xmlns="" xmlns:a16="http://schemas.microsoft.com/office/drawing/2014/main" id="{74A514CB-D108-4E8F-8138-A07FEB0C820D}"/>
              </a:ext>
            </a:extLst>
          </p:cNvPr>
          <p:cNvSpPr/>
          <p:nvPr/>
        </p:nvSpPr>
        <p:spPr>
          <a:xfrm>
            <a:off x="1472015" y="1657128"/>
            <a:ext cx="4102405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사각형: 둥근 모서리 9">
            <a:extLst>
              <a:ext uri="{FF2B5EF4-FFF2-40B4-BE49-F238E27FC236}">
                <a16:creationId xmlns="" xmlns:a16="http://schemas.microsoft.com/office/drawing/2014/main" id="{03DFCC89-0850-426B-BA59-2F914BDEF578}"/>
              </a:ext>
            </a:extLst>
          </p:cNvPr>
          <p:cNvSpPr/>
          <p:nvPr/>
        </p:nvSpPr>
        <p:spPr>
          <a:xfrm>
            <a:off x="1472015" y="2629550"/>
            <a:ext cx="4102405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사각형: 둥근 모서리 14">
            <a:extLst>
              <a:ext uri="{FF2B5EF4-FFF2-40B4-BE49-F238E27FC236}">
                <a16:creationId xmlns="" xmlns:a16="http://schemas.microsoft.com/office/drawing/2014/main" id="{09439D32-BAA0-416C-99F5-7DDF644BB1D0}"/>
              </a:ext>
            </a:extLst>
          </p:cNvPr>
          <p:cNvSpPr/>
          <p:nvPr/>
        </p:nvSpPr>
        <p:spPr>
          <a:xfrm>
            <a:off x="1472015" y="3601972"/>
            <a:ext cx="4102405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사각형: 둥근 모서리 15">
            <a:extLst>
              <a:ext uri="{FF2B5EF4-FFF2-40B4-BE49-F238E27FC236}">
                <a16:creationId xmlns="" xmlns:a16="http://schemas.microsoft.com/office/drawing/2014/main" id="{EF8B4E1B-2B80-4E2D-94DA-A7A9612090B7}"/>
              </a:ext>
            </a:extLst>
          </p:cNvPr>
          <p:cNvSpPr/>
          <p:nvPr/>
        </p:nvSpPr>
        <p:spPr>
          <a:xfrm>
            <a:off x="1472015" y="4574394"/>
            <a:ext cx="4102405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사각형: 둥근 모서리 19">
            <a:extLst>
              <a:ext uri="{FF2B5EF4-FFF2-40B4-BE49-F238E27FC236}">
                <a16:creationId xmlns="" xmlns:a16="http://schemas.microsoft.com/office/drawing/2014/main" id="{4EA20504-A2A8-4EEA-B2E1-B2F6374F7BFB}"/>
              </a:ext>
            </a:extLst>
          </p:cNvPr>
          <p:cNvSpPr/>
          <p:nvPr/>
        </p:nvSpPr>
        <p:spPr>
          <a:xfrm>
            <a:off x="6928380" y="3064341"/>
            <a:ext cx="3460173" cy="729317"/>
          </a:xfrm>
          <a:prstGeom prst="roundRect">
            <a:avLst/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="" xmlns:a16="http://schemas.microsoft.com/office/drawing/2014/main" id="{B4565A70-873D-4679-BCCA-33521BF45FEA}"/>
              </a:ext>
            </a:extLst>
          </p:cNvPr>
          <p:cNvSpPr/>
          <p:nvPr/>
        </p:nvSpPr>
        <p:spPr>
          <a:xfrm>
            <a:off x="5793058" y="1581151"/>
            <a:ext cx="660400" cy="3798536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EF8046-7977-459F-B224-2BB1F22E18D4}"/>
              </a:ext>
            </a:extLst>
          </p:cNvPr>
          <p:cNvSpPr txBox="1"/>
          <p:nvPr/>
        </p:nvSpPr>
        <p:spPr>
          <a:xfrm>
            <a:off x="2137260" y="1801839"/>
            <a:ext cx="2771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나만 알고 있는 술집 추천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8A10FC-9925-45AA-A8A2-A39B1F166843}"/>
              </a:ext>
            </a:extLst>
          </p:cNvPr>
          <p:cNvSpPr txBox="1"/>
          <p:nvPr/>
        </p:nvSpPr>
        <p:spPr>
          <a:xfrm>
            <a:off x="1653957" y="2778764"/>
            <a:ext cx="3738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찾기 힘든 술집 </a:t>
            </a:r>
            <a:r>
              <a:rPr lang="en-US" altLang="ko-KR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=&gt; </a:t>
            </a:r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찾기 쉬운 술집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50F25F4-1D30-4D00-A9AB-7F1BF68C58BE}"/>
              </a:ext>
            </a:extLst>
          </p:cNvPr>
          <p:cNvSpPr txBox="1"/>
          <p:nvPr/>
        </p:nvSpPr>
        <p:spPr>
          <a:xfrm>
            <a:off x="1783798" y="3755689"/>
            <a:ext cx="347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술집 정보를 모르는 사회 초년생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F60F853-E7B7-4E69-8514-BAB302545A7B}"/>
              </a:ext>
            </a:extLst>
          </p:cNvPr>
          <p:cNvSpPr txBox="1"/>
          <p:nvPr/>
        </p:nvSpPr>
        <p:spPr>
          <a:xfrm>
            <a:off x="2166113" y="4732614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너무 많은 광고성 리뷰들</a:t>
            </a:r>
            <a:endParaRPr lang="ko-KR" altLang="en-US" sz="20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39D7E8-DAEF-4D98-A741-E9F45C755B6D}"/>
              </a:ext>
            </a:extLst>
          </p:cNvPr>
          <p:cNvSpPr txBox="1"/>
          <p:nvPr/>
        </p:nvSpPr>
        <p:spPr>
          <a:xfrm>
            <a:off x="7009617" y="3218058"/>
            <a:ext cx="3297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기반 술집 추천 플랫폼</a:t>
            </a:r>
            <a:endParaRPr lang="ko-KR" altLang="en-US" sz="2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57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개요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개요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="" xmlns:a16="http://schemas.microsoft.com/office/drawing/2014/main" id="{4DF9FAA4-F29F-4B89-B9C2-FD1F1AFC9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87204157"/>
              </p:ext>
            </p:extLst>
          </p:nvPr>
        </p:nvGraphicFramePr>
        <p:xfrm>
          <a:off x="1925734" y="1457214"/>
          <a:ext cx="8340531" cy="4192392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072483">
                  <a:extLst>
                    <a:ext uri="{9D8B030D-6E8A-4147-A177-3AD203B41FA5}">
                      <a16:colId xmlns="" xmlns:a16="http://schemas.microsoft.com/office/drawing/2014/main" val="1671139775"/>
                    </a:ext>
                  </a:extLst>
                </a:gridCol>
                <a:gridCol w="6268048">
                  <a:extLst>
                    <a:ext uri="{9D8B030D-6E8A-4147-A177-3AD203B41FA5}">
                      <a16:colId xmlns="" xmlns:a16="http://schemas.microsoft.com/office/drawing/2014/main" val="208843714"/>
                    </a:ext>
                  </a:extLst>
                </a:gridCol>
              </a:tblGrid>
              <a:tr h="599808">
                <a:tc>
                  <a:txBody>
                    <a:bodyPr/>
                    <a:lstStyle/>
                    <a:p>
                      <a:pPr latinLnBrk="1"/>
                      <a:endParaRPr lang="ko-KR" altLang="en-US" sz="2500" spc="0" dirty="0"/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  <a:endParaRPr lang="ko-KR" altLang="en-US" sz="19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5571101"/>
                  </a:ext>
                </a:extLst>
              </a:tr>
              <a:tr h="536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기획 서비스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기반 술집 추천 플랫폼</a:t>
                      </a:r>
                      <a:endParaRPr lang="ko-KR" altLang="en-US" sz="14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6208949"/>
                  </a:ext>
                </a:extLst>
              </a:tr>
              <a:tr h="536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기획 배경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지도 서비스의 리뷰들은 진정성이 없고 광고 글이 많아 실제 사용자들이 자유롭게 술집을 추천할 수 있는 플랫폼을 만들고자 기획함</a:t>
                      </a:r>
                      <a:r>
                        <a:rPr lang="en-US" altLang="ko-KR" sz="14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4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4636695"/>
                  </a:ext>
                </a:extLst>
              </a:tr>
              <a:tr h="536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기획 목적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명확한 정보 제공</a:t>
                      </a:r>
                      <a:endParaRPr lang="en-US" altLang="ko-KR" sz="1400" spc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편리한 사용성</a:t>
                      </a:r>
                      <a:endParaRPr lang="ko-KR" altLang="en-US" sz="14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0806954"/>
                  </a:ext>
                </a:extLst>
              </a:tr>
              <a:tr h="536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기대 효과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쉬운 접근성으로 술집 매출 증가 효과</a:t>
                      </a:r>
                      <a:endParaRPr lang="ko-KR" altLang="en-US" sz="14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64068747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주요 기능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원하는 주종의 가게를 검색</a:t>
                      </a:r>
                      <a:endParaRPr lang="en-US" altLang="ko-KR" sz="1400" b="0" spc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주변 검색</a:t>
                      </a:r>
                      <a:endParaRPr lang="en-US" altLang="ko-KR" sz="1400" b="0" spc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먼저 쓴 리뷰에 댓글</a:t>
                      </a:r>
                      <a:endParaRPr lang="ko-KR" altLang="en-US" sz="14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526596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주요 고객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밀레니얼</a:t>
                      </a:r>
                      <a:r>
                        <a:rPr lang="ko-KR" altLang="en-US" sz="14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세대</a:t>
                      </a:r>
                      <a:endParaRPr lang="en-US" altLang="ko-KR" sz="1400" b="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유튜버</a:t>
                      </a:r>
                      <a:endParaRPr lang="en-US" altLang="ko-KR" sz="1400" b="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블로거</a:t>
                      </a:r>
                      <a:endParaRPr lang="en-US" altLang="ko-KR" sz="1400" b="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2295" marR="72295" marT="36148" marB="36148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8985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377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개요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 서비스 시 기대 효과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59103" y="2096159"/>
            <a:ext cx="10895275" cy="3037343"/>
            <a:chOff x="559103" y="2096159"/>
            <a:chExt cx="10895275" cy="3037343"/>
          </a:xfrm>
        </p:grpSpPr>
        <p:sp>
          <p:nvSpPr>
            <p:cNvPr id="7" name="타원 6"/>
            <p:cNvSpPr/>
            <p:nvPr/>
          </p:nvSpPr>
          <p:spPr>
            <a:xfrm>
              <a:off x="902153" y="2096159"/>
              <a:ext cx="1730124" cy="1730124"/>
            </a:xfrm>
            <a:prstGeom prst="ellipse">
              <a:avLst/>
            </a:prstGeom>
            <a:solidFill>
              <a:srgbClr val="9CD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52" y="2524458"/>
              <a:ext cx="873525" cy="8735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11763" y="3933173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술집 매출 증가</a:t>
              </a:r>
              <a:endParaRPr lang="en-US" altLang="ko-KR" b="1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9103" y="4302505"/>
              <a:ext cx="22621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숨어 있는 술집 추천으로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지역 술집 매출 증가 효과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690353" y="2096159"/>
              <a:ext cx="1730124" cy="1730124"/>
            </a:xfrm>
            <a:prstGeom prst="ellipse">
              <a:avLst/>
            </a:prstGeom>
            <a:solidFill>
              <a:srgbClr val="69B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44430" y="3933173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자영업자 광고 비용 절감</a:t>
              </a:r>
              <a:endParaRPr lang="en-US" altLang="ko-KR" b="1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74710" y="4302505"/>
              <a:ext cx="2593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방문자가 직접 남기는 리뷰로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광고를 사용하지 않아도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자세한 리뷰 예상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871" y="2484676"/>
              <a:ext cx="953088" cy="953088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671678" y="2114557"/>
              <a:ext cx="1730124" cy="1730124"/>
            </a:xfrm>
            <a:prstGeom prst="ellipse">
              <a:avLst/>
            </a:prstGeom>
            <a:solidFill>
              <a:srgbClr val="9CD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1039" y="3951571"/>
              <a:ext cx="293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페이지 내 광고로 인한 부수입</a:t>
              </a:r>
              <a:endParaRPr lang="en-US" altLang="ko-KR" b="1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8834" y="4320903"/>
              <a:ext cx="3156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페이지 내 광고 노출로 인한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부수입 기대</a:t>
              </a:r>
              <a:r>
                <a:rPr lang="en-US" altLang="ko-KR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술집 광고는 받지 않음</a:t>
              </a:r>
              <a:r>
                <a:rPr lang="en-US" altLang="ko-KR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653003" y="2114557"/>
              <a:ext cx="1730124" cy="1730124"/>
            </a:xfrm>
            <a:prstGeom prst="ellipse">
              <a:avLst/>
            </a:prstGeom>
            <a:solidFill>
              <a:srgbClr val="69B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93721" y="3951571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인재 유치</a:t>
              </a:r>
              <a:endParaRPr lang="en-US" altLang="ko-KR" b="1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617016" y="4320903"/>
              <a:ext cx="18373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 분야 채용 및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술집 직원 채용 확대</a:t>
              </a:r>
              <a:endParaRPr lang="en-US" altLang="ko-KR" sz="1600" dirty="0" smtClean="0">
                <a:solidFill>
                  <a:srgbClr val="40404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177" y="2433496"/>
              <a:ext cx="1092246" cy="10922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304" y="2383297"/>
              <a:ext cx="1192643" cy="1192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3436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903039" y="209106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전개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903039" y="76521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  <a:endParaRPr lang="ko-KR" altLang="en-US" sz="14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343270" y="88107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9CD5C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4800" b="1" dirty="0">
              <a:solidFill>
                <a:srgbClr val="9CD5C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7A28E4E1-EC44-4A47-90EB-8C616CADEFC4}"/>
              </a:ext>
            </a:extLst>
          </p:cNvPr>
          <p:cNvGrpSpPr/>
          <p:nvPr/>
        </p:nvGrpSpPr>
        <p:grpSpPr>
          <a:xfrm>
            <a:off x="3560329" y="910605"/>
            <a:ext cx="5020617" cy="5020617"/>
            <a:chOff x="4055257" y="1843651"/>
            <a:chExt cx="4081485" cy="4081485"/>
          </a:xfrm>
          <a:solidFill>
            <a:srgbClr val="9CD5C2"/>
          </a:solidFill>
        </p:grpSpPr>
        <p:sp>
          <p:nvSpPr>
            <p:cNvPr id="6" name="화살표: 원형 323">
              <a:extLst>
                <a:ext uri="{FF2B5EF4-FFF2-40B4-BE49-F238E27FC236}">
                  <a16:creationId xmlns="" xmlns:a16="http://schemas.microsoft.com/office/drawing/2014/main" id="{B20413E1-0873-438F-AF6E-86A94D89AC77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0852523"/>
                <a:gd name="adj5" fmla="val 6068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78C1A90-DED5-4735-B040-AFF826396EEC}"/>
                </a:ext>
              </a:extLst>
            </p:cNvPr>
            <p:cNvSpPr txBox="1"/>
            <p:nvPr/>
          </p:nvSpPr>
          <p:spPr>
            <a:xfrm>
              <a:off x="4231516" y="2759028"/>
              <a:ext cx="619258" cy="425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rgbClr val="40404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검색</a:t>
              </a:r>
              <a:endParaRPr lang="ko-KR" altLang="en-US" sz="2800" spc="-3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8E3CCBE-5EE9-4A23-BB32-18B3AB402525}"/>
                </a:ext>
              </a:extLst>
            </p:cNvPr>
            <p:cNvSpPr txBox="1"/>
            <p:nvPr/>
          </p:nvSpPr>
          <p:spPr>
            <a:xfrm>
              <a:off x="7443531" y="2759028"/>
              <a:ext cx="619258" cy="425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rgbClr val="40404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지도</a:t>
              </a:r>
              <a:endParaRPr lang="ko-KR" altLang="en-US" sz="2800" spc="-3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28A944A-1C06-4060-A224-B1827054C0B9}"/>
                </a:ext>
              </a:extLst>
            </p:cNvPr>
            <p:cNvSpPr txBox="1"/>
            <p:nvPr/>
          </p:nvSpPr>
          <p:spPr>
            <a:xfrm>
              <a:off x="5775562" y="5370408"/>
              <a:ext cx="619258" cy="425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rgbClr val="40404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리뷰</a:t>
              </a:r>
              <a:endParaRPr lang="ko-KR" altLang="en-US" sz="2800" spc="-3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5C7AC42-F8FD-4942-AA4B-1F8527294560}"/>
              </a:ext>
            </a:extLst>
          </p:cNvPr>
          <p:cNvSpPr/>
          <p:nvPr/>
        </p:nvSpPr>
        <p:spPr>
          <a:xfrm>
            <a:off x="4975397" y="2984250"/>
            <a:ext cx="2339935" cy="962526"/>
          </a:xfrm>
          <a:prstGeom prst="rect">
            <a:avLst/>
          </a:prstGeom>
          <a:solidFill>
            <a:srgbClr val="9CD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316BEBB-D3CE-4109-8B63-F044208E3842}"/>
              </a:ext>
            </a:extLst>
          </p:cNvPr>
          <p:cNvSpPr txBox="1"/>
          <p:nvPr/>
        </p:nvSpPr>
        <p:spPr>
          <a:xfrm>
            <a:off x="5334873" y="3173125"/>
            <a:ext cx="1588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  <a:endParaRPr lang="ko-KR" altLang="en-US" sz="3200" spc="-3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화살표: 원형 323">
            <a:extLst>
              <a:ext uri="{FF2B5EF4-FFF2-40B4-BE49-F238E27FC236}">
                <a16:creationId xmlns="" xmlns:a16="http://schemas.microsoft.com/office/drawing/2014/main" id="{B20413E1-0873-438F-AF6E-86A94D89AC77}"/>
              </a:ext>
            </a:extLst>
          </p:cNvPr>
          <p:cNvSpPr/>
          <p:nvPr/>
        </p:nvSpPr>
        <p:spPr>
          <a:xfrm rot="14508534">
            <a:off x="3560329" y="910605"/>
            <a:ext cx="5020617" cy="5020617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0852523"/>
              <a:gd name="adj5" fmla="val 6068"/>
            </a:avLst>
          </a:prstGeom>
          <a:solidFill>
            <a:srgbClr val="64C0A4"/>
          </a:solidFill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화살표: 원형 323">
            <a:extLst>
              <a:ext uri="{FF2B5EF4-FFF2-40B4-BE49-F238E27FC236}">
                <a16:creationId xmlns="" xmlns:a16="http://schemas.microsoft.com/office/drawing/2014/main" id="{B20413E1-0873-438F-AF6E-86A94D89AC77}"/>
              </a:ext>
            </a:extLst>
          </p:cNvPr>
          <p:cNvSpPr/>
          <p:nvPr/>
        </p:nvSpPr>
        <p:spPr>
          <a:xfrm rot="7391030">
            <a:off x="3560329" y="910605"/>
            <a:ext cx="5020617" cy="5020617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0852523"/>
              <a:gd name="adj5" fmla="val 6068"/>
            </a:avLst>
          </a:prstGeom>
          <a:solidFill>
            <a:srgbClr val="3F9377"/>
          </a:solidFill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5D5B45D-7F16-4698-9000-7263918988A4}"/>
              </a:ext>
            </a:extLst>
          </p:cNvPr>
          <p:cNvSpPr txBox="1"/>
          <p:nvPr/>
        </p:nvSpPr>
        <p:spPr>
          <a:xfrm>
            <a:off x="168597" y="2834570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다양한 검색 방법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카테고리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 주변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검색</a:t>
            </a:r>
            <a:r>
              <a:rPr lang="en-US" altLang="ko-KR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사용자에게 필요한 정보 제공</a:t>
            </a:r>
            <a:endParaRPr lang="ko-KR" altLang="en-US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5" name="꺾인 연결선 14"/>
          <p:cNvCxnSpPr>
            <a:stCxn id="7" idx="1"/>
            <a:endCxn id="14" idx="0"/>
          </p:cNvCxnSpPr>
          <p:nvPr/>
        </p:nvCxnSpPr>
        <p:spPr>
          <a:xfrm rot="10800000" flipV="1">
            <a:off x="1799278" y="2298216"/>
            <a:ext cx="1977866" cy="536354"/>
          </a:xfrm>
          <a:prstGeom prst="bentConnector2">
            <a:avLst/>
          </a:prstGeom>
          <a:ln w="31750">
            <a:solidFill>
              <a:srgbClr val="9CD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32B332-30F1-468D-8FBE-59FEA09C9900}"/>
              </a:ext>
            </a:extLst>
          </p:cNvPr>
          <p:cNvSpPr txBox="1"/>
          <p:nvPr/>
        </p:nvSpPr>
        <p:spPr>
          <a:xfrm>
            <a:off x="8727387" y="2766118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지도로 </a:t>
            </a:r>
            <a:r>
              <a:rPr lang="ko-KR" altLang="en-US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 위치를 </a:t>
            </a:r>
            <a:r>
              <a:rPr lang="ko-KR" altLang="en-US" dirty="0" smtClean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표시해 쉽게 </a:t>
            </a:r>
            <a:r>
              <a:rPr lang="ko-KR" altLang="en-US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보고 인지할 수 있음 </a:t>
            </a:r>
          </a:p>
        </p:txBody>
      </p:sp>
      <p:cxnSp>
        <p:nvCxnSpPr>
          <p:cNvPr id="17" name="꺾인 연결선 16"/>
          <p:cNvCxnSpPr>
            <a:stCxn id="8" idx="3"/>
            <a:endCxn id="16" idx="0"/>
          </p:cNvCxnSpPr>
          <p:nvPr/>
        </p:nvCxnSpPr>
        <p:spPr>
          <a:xfrm>
            <a:off x="8489977" y="2298216"/>
            <a:ext cx="1868091" cy="467902"/>
          </a:xfrm>
          <a:prstGeom prst="bentConnector2">
            <a:avLst/>
          </a:prstGeom>
          <a:ln w="31750">
            <a:solidFill>
              <a:srgbClr val="9CD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90145F-2089-402F-8F2C-1F44890822F7}"/>
              </a:ext>
            </a:extLst>
          </p:cNvPr>
          <p:cNvSpPr txBox="1"/>
          <p:nvPr/>
        </p:nvSpPr>
        <p:spPr>
          <a:xfrm>
            <a:off x="8109103" y="5730148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광고성 리뷰가 아닌 실제 사용자가 나만 알던 술집 등을 추천</a:t>
            </a:r>
          </a:p>
        </p:txBody>
      </p:sp>
      <p:cxnSp>
        <p:nvCxnSpPr>
          <p:cNvPr id="19" name="꺾인 연결선 18"/>
          <p:cNvCxnSpPr>
            <a:stCxn id="9" idx="2"/>
            <a:endCxn id="18" idx="1"/>
          </p:cNvCxnSpPr>
          <p:nvPr/>
        </p:nvCxnSpPr>
        <p:spPr>
          <a:xfrm rot="16200000" flipH="1">
            <a:off x="6942603" y="4886813"/>
            <a:ext cx="281241" cy="2051760"/>
          </a:xfrm>
          <a:prstGeom prst="bentConnector2">
            <a:avLst/>
          </a:prstGeom>
          <a:ln w="31750">
            <a:solidFill>
              <a:srgbClr val="9CD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24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1019</Words>
  <Application>Microsoft Office PowerPoint</Application>
  <PresentationFormat>사용자 지정</PresentationFormat>
  <Paragraphs>265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38</cp:revision>
  <dcterms:created xsi:type="dcterms:W3CDTF">2022-12-25T11:19:23Z</dcterms:created>
  <dcterms:modified xsi:type="dcterms:W3CDTF">2022-12-26T06:59:22Z</dcterms:modified>
</cp:coreProperties>
</file>